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78" r:id="rId2"/>
    <p:sldId id="257" r:id="rId3"/>
    <p:sldId id="279" r:id="rId4"/>
    <p:sldId id="283" r:id="rId5"/>
    <p:sldId id="280" r:id="rId6"/>
    <p:sldId id="281" r:id="rId7"/>
    <p:sldId id="273" r:id="rId8"/>
    <p:sldId id="275" r:id="rId9"/>
    <p:sldId id="271" r:id="rId10"/>
    <p:sldId id="274" r:id="rId11"/>
    <p:sldId id="282" r:id="rId12"/>
    <p:sldId id="266" r:id="rId13"/>
    <p:sldId id="262" r:id="rId14"/>
    <p:sldId id="261" r:id="rId15"/>
    <p:sldId id="270" r:id="rId16"/>
    <p:sldId id="277" r:id="rId17"/>
    <p:sldId id="264" r:id="rId18"/>
    <p:sldId id="258" r:id="rId19"/>
    <p:sldId id="267" r:id="rId20"/>
    <p:sldId id="259"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8"/>
    <p:restoredTop sz="94692"/>
  </p:normalViewPr>
  <p:slideViewPr>
    <p:cSldViewPr snapToGrid="0" snapToObjects="1">
      <p:cViewPr varScale="1">
        <p:scale>
          <a:sx n="85" d="100"/>
          <a:sy n="85" d="100"/>
        </p:scale>
        <p:origin x="208"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78B4C-49BF-E149-B388-0CD069202247}" type="datetimeFigureOut">
              <a:rPr lang="en-US" smtClean="0"/>
              <a:t>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61D38-3F8C-F141-85E8-7BCBB7DEA8DC}" type="slidenum">
              <a:rPr lang="en-US" smtClean="0"/>
              <a:t>‹#›</a:t>
            </a:fld>
            <a:endParaRPr lang="en-US"/>
          </a:p>
        </p:txBody>
      </p:sp>
    </p:spTree>
    <p:extLst>
      <p:ext uri="{BB962C8B-B14F-4D97-AF65-F5344CB8AC3E}">
        <p14:creationId xmlns:p14="http://schemas.microsoft.com/office/powerpoint/2010/main" val="447157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seniors 2020 juniors 2019 sophomores 2018 freshman 2017 8</a:t>
            </a:r>
            <a:r>
              <a:rPr lang="en-US" baseline="30000" dirty="0"/>
              <a:t>th</a:t>
            </a:r>
            <a:r>
              <a:rPr lang="en-US" dirty="0"/>
              <a:t> grade</a:t>
            </a:r>
          </a:p>
        </p:txBody>
      </p:sp>
      <p:sp>
        <p:nvSpPr>
          <p:cNvPr id="4" name="Slide Number Placeholder 3"/>
          <p:cNvSpPr>
            <a:spLocks noGrp="1"/>
          </p:cNvSpPr>
          <p:nvPr>
            <p:ph type="sldNum" sz="quarter" idx="5"/>
          </p:nvPr>
        </p:nvSpPr>
        <p:spPr/>
        <p:txBody>
          <a:bodyPr/>
          <a:lstStyle/>
          <a:p>
            <a:fld id="{F0F61D38-3F8C-F141-85E8-7BCBB7DEA8DC}" type="slidenum">
              <a:rPr lang="en-US" smtClean="0"/>
              <a:t>15</a:t>
            </a:fld>
            <a:endParaRPr lang="en-US"/>
          </a:p>
        </p:txBody>
      </p:sp>
    </p:spTree>
    <p:extLst>
      <p:ext uri="{BB962C8B-B14F-4D97-AF65-F5344CB8AC3E}">
        <p14:creationId xmlns:p14="http://schemas.microsoft.com/office/powerpoint/2010/main" val="3190884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AF927-80D7-034C-8021-E50239E011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E71F18-67FB-8D4D-AA79-103531BA05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83CB28-1FA2-8E4F-A931-3426D5CC59D2}"/>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5" name="Footer Placeholder 4">
            <a:extLst>
              <a:ext uri="{FF2B5EF4-FFF2-40B4-BE49-F238E27FC236}">
                <a16:creationId xmlns:a16="http://schemas.microsoft.com/office/drawing/2014/main" id="{71A81AA3-4E96-7D43-8DFA-3DA30A620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CA3A07-529D-214D-96EC-C17D95236366}"/>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1451899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6B51-FE48-AF4A-AC30-20F22E2EED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AB3B19-879F-7A44-9AC8-93FA2576E8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119511-64EB-EF43-B829-174ACB91CAA9}"/>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5" name="Footer Placeholder 4">
            <a:extLst>
              <a:ext uri="{FF2B5EF4-FFF2-40B4-BE49-F238E27FC236}">
                <a16:creationId xmlns:a16="http://schemas.microsoft.com/office/drawing/2014/main" id="{5807EC5B-1DC1-6A43-B49C-B04FAE23B3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ACBB3A-89C5-174D-9ABB-F3C9A6A84364}"/>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1710810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2030F-A6C4-BE4E-8838-3774CD4DD9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405BA2-7962-104C-AAD5-3012AEA221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D882F9-A045-9547-927E-F128F4FCA03D}"/>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5" name="Footer Placeholder 4">
            <a:extLst>
              <a:ext uri="{FF2B5EF4-FFF2-40B4-BE49-F238E27FC236}">
                <a16:creationId xmlns:a16="http://schemas.microsoft.com/office/drawing/2014/main" id="{91CB1B29-7C16-D741-A7C1-1381B75DDD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06E85-8971-324F-9FB4-EFFCAA9A84B1}"/>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3602122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465C3-BD1F-9E4D-9F51-035F96EAF5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3FD6C3-69FA-B04C-B29E-66F244B7B1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93E18F-5A2F-CD4C-B1C4-666BF705B4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BA32D4-30CB-5B42-B49D-CD2C70D5B3F0}"/>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6" name="Footer Placeholder 5">
            <a:extLst>
              <a:ext uri="{FF2B5EF4-FFF2-40B4-BE49-F238E27FC236}">
                <a16:creationId xmlns:a16="http://schemas.microsoft.com/office/drawing/2014/main" id="{37BC3529-7F30-B445-8355-F41CB9087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60FE7-A52B-974F-99B9-E5868CB565E2}"/>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988249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17D04-90ED-A347-8709-03B00E9DD5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7D11C5-3101-2C46-9AA4-288FFBAD9F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1589C5-79FF-3945-85DA-AD218BC102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498797-E673-C848-892F-1BEBE1B810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AABBFB-2AB6-0E40-931B-B911BBAAD1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2FC9AD-B31E-5441-A384-4E679E2C31B5}"/>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8" name="Footer Placeholder 7">
            <a:extLst>
              <a:ext uri="{FF2B5EF4-FFF2-40B4-BE49-F238E27FC236}">
                <a16:creationId xmlns:a16="http://schemas.microsoft.com/office/drawing/2014/main" id="{94521490-2631-FE4C-BE78-AC0071AAF7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B614A0-99EA-E144-A890-AA0E4AA4C834}"/>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199771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DDC9-C292-824F-B244-21564B785A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A1B7AD-3D72-BB43-AB7E-09BE8C0FD4A2}"/>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4" name="Footer Placeholder 3">
            <a:extLst>
              <a:ext uri="{FF2B5EF4-FFF2-40B4-BE49-F238E27FC236}">
                <a16:creationId xmlns:a16="http://schemas.microsoft.com/office/drawing/2014/main" id="{42A847F5-04E0-8A4A-A0B1-54AA1DBE9A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B21EFA-19B1-5948-A1B0-99A7B2283E53}"/>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1171600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E95F0C-767F-4E48-B9D2-B9A90F51AD01}"/>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3" name="Footer Placeholder 2">
            <a:extLst>
              <a:ext uri="{FF2B5EF4-FFF2-40B4-BE49-F238E27FC236}">
                <a16:creationId xmlns:a16="http://schemas.microsoft.com/office/drawing/2014/main" id="{16FC3345-394A-FA4E-9F4E-88EF81AA94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73E7B3-BC90-9842-9DA8-5DF410036C58}"/>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212962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D8925-2DB3-1845-A539-E15625C3D7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8FA16E-EC70-4048-BDBD-7F9E65C066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58FE57-E2DF-EE43-94D3-37D3657DA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12DB8E-6B3D-7B4F-A6DF-51E7C6175F8C}"/>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6" name="Footer Placeholder 5">
            <a:extLst>
              <a:ext uri="{FF2B5EF4-FFF2-40B4-BE49-F238E27FC236}">
                <a16:creationId xmlns:a16="http://schemas.microsoft.com/office/drawing/2014/main" id="{C3D5087E-E562-8241-9AF5-C77A8DF30D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D6837E-D836-0146-B2BC-40B407A3F290}"/>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2533344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1EA77-5B9C-A741-AB93-60F3619888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13CE1D-078A-454B-A611-650DC9F42A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88F2E2-076A-A640-826F-00343EA1F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1C094-246E-D641-8106-D8AC395A045F}"/>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6" name="Footer Placeholder 5">
            <a:extLst>
              <a:ext uri="{FF2B5EF4-FFF2-40B4-BE49-F238E27FC236}">
                <a16:creationId xmlns:a16="http://schemas.microsoft.com/office/drawing/2014/main" id="{32652A4F-316B-C649-8340-DF0920732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6A2C1E-4D9F-9E44-BD22-EAB2A18E027B}"/>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2507726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C378-9F10-454D-B15A-4645B6F9D1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04F4D2-EDE8-8146-BD43-4F53224A8B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FEF240-9EBA-BE4B-AACD-E0D875207391}"/>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5" name="Footer Placeholder 4">
            <a:extLst>
              <a:ext uri="{FF2B5EF4-FFF2-40B4-BE49-F238E27FC236}">
                <a16:creationId xmlns:a16="http://schemas.microsoft.com/office/drawing/2014/main" id="{FD1CC1F5-EB48-E649-8157-2114FC373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8FBC3F-7FC1-BA44-A763-0BC5AB4D8BE9}"/>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673372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124A3C-9C07-8E4A-AE73-28A41F9D89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77A834-A885-E540-AFAB-3AB15092B5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A34DC-B265-6341-AADB-41278F9654B6}"/>
              </a:ext>
            </a:extLst>
          </p:cNvPr>
          <p:cNvSpPr>
            <a:spLocks noGrp="1"/>
          </p:cNvSpPr>
          <p:nvPr>
            <p:ph type="dt" sz="half" idx="10"/>
          </p:nvPr>
        </p:nvSpPr>
        <p:spPr/>
        <p:txBody>
          <a:bodyPr/>
          <a:lstStyle/>
          <a:p>
            <a:fld id="{2D4D5860-137B-2C48-BEA7-50A3FC6A334D}" type="datetimeFigureOut">
              <a:rPr lang="en-US" smtClean="0"/>
              <a:t>1/20/22</a:t>
            </a:fld>
            <a:endParaRPr lang="en-US"/>
          </a:p>
        </p:txBody>
      </p:sp>
      <p:sp>
        <p:nvSpPr>
          <p:cNvPr id="5" name="Footer Placeholder 4">
            <a:extLst>
              <a:ext uri="{FF2B5EF4-FFF2-40B4-BE49-F238E27FC236}">
                <a16:creationId xmlns:a16="http://schemas.microsoft.com/office/drawing/2014/main" id="{E8C231A9-AA93-384F-A564-C070AA5379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EFC3F3-67DD-2F4D-B4B3-19D6294C4258}"/>
              </a:ext>
            </a:extLst>
          </p:cNvPr>
          <p:cNvSpPr>
            <a:spLocks noGrp="1"/>
          </p:cNvSpPr>
          <p:nvPr>
            <p:ph type="sldNum" sz="quarter" idx="12"/>
          </p:nvPr>
        </p:nvSpPr>
        <p:spPr/>
        <p:txBody>
          <a:bodyPr/>
          <a:lstStyle/>
          <a:p>
            <a:fld id="{DD8E6F39-8F4E-1047-BF40-3B39B550C854}" type="slidenum">
              <a:rPr lang="en-US" smtClean="0"/>
              <a:t>‹#›</a:t>
            </a:fld>
            <a:endParaRPr lang="en-US"/>
          </a:p>
        </p:txBody>
      </p:sp>
    </p:spTree>
    <p:extLst>
      <p:ext uri="{BB962C8B-B14F-4D97-AF65-F5344CB8AC3E}">
        <p14:creationId xmlns:p14="http://schemas.microsoft.com/office/powerpoint/2010/main" val="364544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47569B-E849-8C4B-9DAE-47AB27543F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F1F0F5-89B7-2943-A4D7-D5D5A778CC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67D9DA-2053-9545-96E2-C8B2B40F6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D5860-137B-2C48-BEA7-50A3FC6A334D}" type="datetimeFigureOut">
              <a:rPr lang="en-US" smtClean="0"/>
              <a:t>1/20/22</a:t>
            </a:fld>
            <a:endParaRPr lang="en-US"/>
          </a:p>
        </p:txBody>
      </p:sp>
      <p:sp>
        <p:nvSpPr>
          <p:cNvPr id="5" name="Footer Placeholder 4">
            <a:extLst>
              <a:ext uri="{FF2B5EF4-FFF2-40B4-BE49-F238E27FC236}">
                <a16:creationId xmlns:a16="http://schemas.microsoft.com/office/drawing/2014/main" id="{17519715-E847-7A4C-8402-EDC4CFACCF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633C87-AB95-AF4F-A00E-D30A35C37F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8E6F39-8F4E-1047-BF40-3B39B550C854}" type="slidenum">
              <a:rPr lang="en-US" smtClean="0"/>
              <a:t>‹#›</a:t>
            </a:fld>
            <a:endParaRPr lang="en-US"/>
          </a:p>
        </p:txBody>
      </p:sp>
    </p:spTree>
    <p:extLst>
      <p:ext uri="{BB962C8B-B14F-4D97-AF65-F5344CB8AC3E}">
        <p14:creationId xmlns:p14="http://schemas.microsoft.com/office/powerpoint/2010/main" val="3205550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13885F10-6EC6-4D91-BF35-2E9105CB0DE4}"/>
              </a:ext>
            </a:extLst>
          </p:cNvPr>
          <p:cNvPicPr>
            <a:picLocks noChangeAspect="1"/>
          </p:cNvPicPr>
          <p:nvPr/>
        </p:nvPicPr>
        <p:blipFill rotWithShape="1">
          <a:blip r:embed="rId2">
            <a:alphaModFix amt="50000"/>
          </a:blip>
          <a:srcRect r="-1" b="15708"/>
          <a:stretch/>
        </p:blipFill>
        <p:spPr>
          <a:xfrm>
            <a:off x="20" y="10"/>
            <a:ext cx="12188930" cy="6857990"/>
          </a:xfrm>
          <a:prstGeom prst="rect">
            <a:avLst/>
          </a:prstGeom>
        </p:spPr>
      </p:pic>
      <p:sp>
        <p:nvSpPr>
          <p:cNvPr id="2" name="Title 1">
            <a:extLst>
              <a:ext uri="{FF2B5EF4-FFF2-40B4-BE49-F238E27FC236}">
                <a16:creationId xmlns:a16="http://schemas.microsoft.com/office/drawing/2014/main" id="{AE0E8C91-B49C-4C48-AB4A-ECA8033BD7B2}"/>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rgbClr val="FFFFFF"/>
                </a:solidFill>
              </a:rPr>
              <a:t>Submitting a AG report: </a:t>
            </a:r>
            <a:br>
              <a:rPr lang="en-US" sz="6600" dirty="0">
                <a:solidFill>
                  <a:srgbClr val="FFFFFF"/>
                </a:solidFill>
              </a:rPr>
            </a:br>
            <a:r>
              <a:rPr lang="en-US" sz="6600" dirty="0">
                <a:solidFill>
                  <a:srgbClr val="FFFFFF"/>
                </a:solidFill>
              </a:rPr>
              <a:t>who, what, how, and why</a:t>
            </a:r>
          </a:p>
        </p:txBody>
      </p:sp>
      <p:sp>
        <p:nvSpPr>
          <p:cNvPr id="16"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96229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DBDDBC-4DEE-7641-BC5B-EFFB6564B3E2}"/>
              </a:ext>
            </a:extLst>
          </p:cNvPr>
          <p:cNvSpPr>
            <a:spLocks noGrp="1"/>
          </p:cNvSpPr>
          <p:nvPr>
            <p:ph type="title"/>
          </p:nvPr>
        </p:nvSpPr>
        <p:spPr>
          <a:xfrm>
            <a:off x="686834" y="1153572"/>
            <a:ext cx="3200400" cy="4461163"/>
          </a:xfrm>
        </p:spPr>
        <p:txBody>
          <a:bodyPr>
            <a:normAutofit/>
          </a:bodyPr>
          <a:lstStyle/>
          <a:p>
            <a:r>
              <a:rPr lang="en-US" sz="4100">
                <a:solidFill>
                  <a:srgbClr val="FFFFFF"/>
                </a:solidFill>
              </a:rPr>
              <a:t>What is the scope of the investigation?</a:t>
            </a:r>
          </a:p>
        </p:txBody>
      </p:sp>
      <p:sp>
        <p:nvSpPr>
          <p:cNvPr id="25"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689E8CA-E42B-D94A-89AD-E36D59E97459}"/>
              </a:ext>
            </a:extLst>
          </p:cNvPr>
          <p:cNvSpPr>
            <a:spLocks noGrp="1"/>
          </p:cNvSpPr>
          <p:nvPr>
            <p:ph idx="1"/>
          </p:nvPr>
        </p:nvSpPr>
        <p:spPr>
          <a:xfrm>
            <a:off x="4447308" y="591344"/>
            <a:ext cx="6906491" cy="5585619"/>
          </a:xfrm>
        </p:spPr>
        <p:txBody>
          <a:bodyPr anchor="ctr">
            <a:normAutofit/>
          </a:bodyPr>
          <a:lstStyle/>
          <a:p>
            <a:r>
              <a:rPr lang="en-US" i="1" dirty="0"/>
              <a:t>“Every student on Long Island and across New York deserves to feel safe and protected at school. The reports of sexual abuse of students at the hands of their teachers and coaches are troubling and must be investigated. My office is launching an investigation into the Babylon School District over these disturbing allegations. The </a:t>
            </a:r>
            <a:r>
              <a:rPr lang="en-US" i="1" dirty="0">
                <a:highlight>
                  <a:srgbClr val="FFFF00"/>
                </a:highlight>
              </a:rPr>
              <a:t>safety and wellbeing of students</a:t>
            </a:r>
            <a:r>
              <a:rPr lang="en-US" i="1" dirty="0"/>
              <a:t> </a:t>
            </a:r>
            <a:r>
              <a:rPr lang="en-US" i="1" dirty="0">
                <a:highlight>
                  <a:srgbClr val="FFFF00"/>
                </a:highlight>
              </a:rPr>
              <a:t>— both past and present </a:t>
            </a:r>
            <a:r>
              <a:rPr lang="en-US" i="1" dirty="0"/>
              <a:t>— is of utmost importance, and we will do everything in our power to protect </a:t>
            </a:r>
            <a:r>
              <a:rPr lang="en-US" i="1" dirty="0">
                <a:highlight>
                  <a:srgbClr val="FFFF00"/>
                </a:highlight>
              </a:rPr>
              <a:t>their right to a safe learning environment</a:t>
            </a:r>
            <a:r>
              <a:rPr lang="en-US" i="1" dirty="0"/>
              <a:t>.” </a:t>
            </a:r>
          </a:p>
          <a:p>
            <a:pPr marL="0" indent="0">
              <a:buNone/>
            </a:pPr>
            <a:r>
              <a:rPr lang="en-US" i="1" dirty="0"/>
              <a:t>– AG website</a:t>
            </a:r>
            <a:endParaRPr lang="en-US" dirty="0"/>
          </a:p>
        </p:txBody>
      </p:sp>
    </p:spTree>
    <p:extLst>
      <p:ext uri="{BB962C8B-B14F-4D97-AF65-F5344CB8AC3E}">
        <p14:creationId xmlns:p14="http://schemas.microsoft.com/office/powerpoint/2010/main" val="348845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B68F58-3EB8-6C49-B985-BB83447BDDF1}"/>
              </a:ext>
            </a:extLst>
          </p:cNvPr>
          <p:cNvSpPr>
            <a:spLocks noGrp="1"/>
          </p:cNvSpPr>
          <p:nvPr>
            <p:ph type="title"/>
          </p:nvPr>
        </p:nvSpPr>
        <p:spPr>
          <a:xfrm>
            <a:off x="838200" y="365125"/>
            <a:ext cx="10515600" cy="1325563"/>
          </a:xfrm>
        </p:spPr>
        <p:txBody>
          <a:bodyPr>
            <a:normAutofit/>
          </a:bodyPr>
          <a:lstStyle/>
          <a:p>
            <a:r>
              <a:rPr lang="en-US" sz="5400"/>
              <a:t>Who?</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F694DC-4996-1F4B-90D1-F087119AFFDD}"/>
              </a:ext>
            </a:extLst>
          </p:cNvPr>
          <p:cNvSpPr>
            <a:spLocks noGrp="1"/>
          </p:cNvSpPr>
          <p:nvPr>
            <p:ph idx="1"/>
          </p:nvPr>
        </p:nvSpPr>
        <p:spPr>
          <a:xfrm>
            <a:off x="838200" y="1929384"/>
            <a:ext cx="10515600" cy="4251960"/>
          </a:xfrm>
        </p:spPr>
        <p:txBody>
          <a:bodyPr>
            <a:normAutofit/>
          </a:bodyPr>
          <a:lstStyle/>
          <a:p>
            <a:r>
              <a:rPr lang="en-US" sz="2200" b="1" dirty="0"/>
              <a:t>Anyone</a:t>
            </a:r>
            <a:r>
              <a:rPr lang="en-US" sz="2200" dirty="0"/>
              <a:t> </a:t>
            </a:r>
            <a:r>
              <a:rPr lang="en-US" sz="2200" b="1" dirty="0"/>
              <a:t>who has any information </a:t>
            </a:r>
            <a:r>
              <a:rPr lang="en-US" sz="2200" dirty="0"/>
              <a:t>about misconduct at Babylon High School</a:t>
            </a:r>
          </a:p>
          <a:p>
            <a:pPr lvl="1"/>
            <a:r>
              <a:rPr lang="en-US" sz="2200" dirty="0"/>
              <a:t>It doesn’t matter how long ago the incident was</a:t>
            </a:r>
          </a:p>
          <a:p>
            <a:pPr lvl="1"/>
            <a:r>
              <a:rPr lang="en-US" sz="2200" dirty="0"/>
              <a:t>It doesn’t matter whether you have physical evidence; your testimony is evidence</a:t>
            </a:r>
          </a:p>
          <a:p>
            <a:pPr lvl="1"/>
            <a:r>
              <a:rPr lang="en-US" sz="2200" dirty="0"/>
              <a:t>You can report things that did not happen directly to you, </a:t>
            </a:r>
            <a:r>
              <a:rPr lang="en-US" sz="2200" dirty="0" err="1"/>
              <a:t>ie</a:t>
            </a:r>
            <a:r>
              <a:rPr lang="en-US" sz="2200" dirty="0"/>
              <a:t>, you witnessed a coach act inappropriately or heard rumors about it</a:t>
            </a:r>
          </a:p>
          <a:p>
            <a:pPr lvl="1"/>
            <a:r>
              <a:rPr lang="en-US" sz="2200" dirty="0"/>
              <a:t>Your experience of misconduct being normalized is very valuable</a:t>
            </a:r>
          </a:p>
          <a:p>
            <a:pPr lvl="2"/>
            <a:r>
              <a:rPr lang="en-US" sz="2200" dirty="0"/>
              <a:t>Could be the only corroborating evidence for a survivor’s story</a:t>
            </a:r>
          </a:p>
          <a:p>
            <a:pPr lvl="2"/>
            <a:r>
              <a:rPr lang="en-US" sz="2200" dirty="0"/>
              <a:t>Could provide evidence to show that there were “open secrets” – </a:t>
            </a:r>
            <a:r>
              <a:rPr lang="en-US" sz="2200" b="1" dirty="0">
                <a:highlight>
                  <a:srgbClr val="FFFF00"/>
                </a:highlight>
              </a:rPr>
              <a:t>DON’T ASSUME THAT WHAT YOU KNOW WILL BE REPORTED BY SOMEONE ELSE JUST BECAUSE YOU THINK OTHERS KNOW.</a:t>
            </a:r>
          </a:p>
          <a:p>
            <a:r>
              <a:rPr lang="en-US" sz="2200" dirty="0"/>
              <a:t>Non-alumni </a:t>
            </a:r>
            <a:r>
              <a:rPr lang="en-US" sz="2200" b="1" dirty="0"/>
              <a:t>can</a:t>
            </a:r>
            <a:r>
              <a:rPr lang="en-US" sz="2200" dirty="0"/>
              <a:t> report if they have info about Babylon; AG is also accepting info about other schools through the same form</a:t>
            </a:r>
          </a:p>
        </p:txBody>
      </p:sp>
    </p:spTree>
    <p:extLst>
      <p:ext uri="{BB962C8B-B14F-4D97-AF65-F5344CB8AC3E}">
        <p14:creationId xmlns:p14="http://schemas.microsoft.com/office/powerpoint/2010/main" val="2951231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descr="Example Of The Bystander Effect | sgbfamilylaw.com">
            <a:extLst>
              <a:ext uri="{FF2B5EF4-FFF2-40B4-BE49-F238E27FC236}">
                <a16:creationId xmlns:a16="http://schemas.microsoft.com/office/drawing/2014/main" id="{0190E6F4-162F-D248-97AC-B2F26EB63D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7947" y="510989"/>
            <a:ext cx="5588053" cy="359032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Bystander Effect Examples in Real Life – StudiousGuy">
            <a:extLst>
              <a:ext uri="{FF2B5EF4-FFF2-40B4-BE49-F238E27FC236}">
                <a16:creationId xmlns:a16="http://schemas.microsoft.com/office/drawing/2014/main" id="{C18804DC-DF21-EB41-9FF7-40C08B7FA9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75" r="2" b="2"/>
          <a:stretch/>
        </p:blipFill>
        <p:spPr bwMode="auto">
          <a:xfrm>
            <a:off x="6757835" y="241620"/>
            <a:ext cx="5343373" cy="33338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The Bystander Effect: Diffusion of Responsibility – Passionate in Knowledge">
            <a:extLst>
              <a:ext uri="{FF2B5EF4-FFF2-40B4-BE49-F238E27FC236}">
                <a16:creationId xmlns:a16="http://schemas.microsoft.com/office/drawing/2014/main" id="{41F47849-D5DD-4145-B751-089C16DA9FA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7085" y="4380769"/>
            <a:ext cx="5002265" cy="2000905"/>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The Bystander Effect is about more than the diffusion of responsibility –  Research Digest">
            <a:extLst>
              <a:ext uri="{FF2B5EF4-FFF2-40B4-BE49-F238E27FC236}">
                <a16:creationId xmlns:a16="http://schemas.microsoft.com/office/drawing/2014/main" id="{0A056DDB-0243-F645-B3A6-18F1712E10A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35" r="-2" b="19374"/>
          <a:stretch/>
        </p:blipFill>
        <p:spPr bwMode="auto">
          <a:xfrm>
            <a:off x="7058964" y="3736580"/>
            <a:ext cx="4239508" cy="2645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365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B68F58-3EB8-6C49-B985-BB83447BDDF1}"/>
              </a:ext>
            </a:extLst>
          </p:cNvPr>
          <p:cNvSpPr>
            <a:spLocks noGrp="1"/>
          </p:cNvSpPr>
          <p:nvPr>
            <p:ph type="title"/>
          </p:nvPr>
        </p:nvSpPr>
        <p:spPr>
          <a:xfrm>
            <a:off x="838200" y="365125"/>
            <a:ext cx="10515600" cy="1325563"/>
          </a:xfrm>
        </p:spPr>
        <p:txBody>
          <a:bodyPr>
            <a:normAutofit/>
          </a:bodyPr>
          <a:lstStyle/>
          <a:p>
            <a:r>
              <a:rPr lang="en-US" sz="5400"/>
              <a:t>What?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F694DC-4996-1F4B-90D1-F087119AFFDD}"/>
              </a:ext>
            </a:extLst>
          </p:cNvPr>
          <p:cNvSpPr>
            <a:spLocks noGrp="1"/>
          </p:cNvSpPr>
          <p:nvPr>
            <p:ph idx="1"/>
          </p:nvPr>
        </p:nvSpPr>
        <p:spPr>
          <a:xfrm>
            <a:off x="838200" y="1929384"/>
            <a:ext cx="10515600" cy="4251960"/>
          </a:xfrm>
        </p:spPr>
        <p:txBody>
          <a:bodyPr>
            <a:normAutofit/>
          </a:bodyPr>
          <a:lstStyle/>
          <a:p>
            <a:r>
              <a:rPr lang="en-US" sz="2000" b="1" dirty="0"/>
              <a:t>If you have graduated from Babylon High School, your understanding of what was appropriate behavior or not may have been shaped in an environment that wasn’t equipped to do so. </a:t>
            </a:r>
          </a:p>
          <a:p>
            <a:pPr lvl="1"/>
            <a:r>
              <a:rPr lang="en-US" sz="2000" dirty="0"/>
              <a:t>Ex. Many people felt it was appropriate to be texting teachers outside of class.</a:t>
            </a:r>
          </a:p>
          <a:p>
            <a:r>
              <a:rPr lang="en-US" sz="2000" dirty="0"/>
              <a:t>It will take some re-visiting</a:t>
            </a:r>
          </a:p>
          <a:p>
            <a:pPr lvl="1"/>
            <a:r>
              <a:rPr lang="en-US" sz="2000" dirty="0"/>
              <a:t>Yearbooks</a:t>
            </a:r>
          </a:p>
          <a:p>
            <a:pPr lvl="1"/>
            <a:r>
              <a:rPr lang="en-US" sz="2000" dirty="0"/>
              <a:t>Discussions with friends both inside and outside of Babylon</a:t>
            </a:r>
          </a:p>
          <a:p>
            <a:pPr lvl="1"/>
            <a:r>
              <a:rPr lang="en-US" sz="2000" dirty="0"/>
              <a:t>Learning about common types of misconduct in schools, </a:t>
            </a:r>
            <a:r>
              <a:rPr lang="en-US" sz="2000" dirty="0" err="1"/>
              <a:t>ie</a:t>
            </a:r>
            <a:r>
              <a:rPr lang="en-US" sz="2000" dirty="0"/>
              <a:t>, grooming</a:t>
            </a:r>
          </a:p>
          <a:p>
            <a:pPr lvl="1"/>
            <a:r>
              <a:rPr lang="en-US" sz="2000" dirty="0"/>
              <a:t>Make sure to keep yourself safe if revisiting these years is painful; have a plan (</a:t>
            </a:r>
            <a:r>
              <a:rPr lang="en-US" sz="2000" dirty="0" err="1"/>
              <a:t>ie</a:t>
            </a:r>
            <a:r>
              <a:rPr lang="en-US" sz="2000" dirty="0"/>
              <a:t>, scheduled self-care activities, go-to coping tools)</a:t>
            </a:r>
          </a:p>
          <a:p>
            <a:r>
              <a:rPr lang="en-US" sz="2000" dirty="0"/>
              <a:t>Trust your gut, you are the expert on your life</a:t>
            </a:r>
          </a:p>
          <a:p>
            <a:r>
              <a:rPr lang="en-US" sz="2000" dirty="0"/>
              <a:t>Take note if you’re going back and forth a lot – may be time to talk it out</a:t>
            </a:r>
          </a:p>
          <a:p>
            <a:pPr lvl="1"/>
            <a:endParaRPr lang="en-US" sz="2000" dirty="0"/>
          </a:p>
        </p:txBody>
      </p:sp>
    </p:spTree>
    <p:extLst>
      <p:ext uri="{BB962C8B-B14F-4D97-AF65-F5344CB8AC3E}">
        <p14:creationId xmlns:p14="http://schemas.microsoft.com/office/powerpoint/2010/main" val="2452409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B68F58-3EB8-6C49-B985-BB83447BDDF1}"/>
              </a:ext>
            </a:extLst>
          </p:cNvPr>
          <p:cNvSpPr>
            <a:spLocks noGrp="1"/>
          </p:cNvSpPr>
          <p:nvPr>
            <p:ph type="title"/>
          </p:nvPr>
        </p:nvSpPr>
        <p:spPr>
          <a:xfrm>
            <a:off x="838200" y="365125"/>
            <a:ext cx="10515600" cy="1325563"/>
          </a:xfrm>
        </p:spPr>
        <p:txBody>
          <a:bodyPr>
            <a:normAutofit/>
          </a:bodyPr>
          <a:lstStyle/>
          <a:p>
            <a:r>
              <a:rPr lang="en-US" sz="5400" dirty="0"/>
              <a:t>How?</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ECC86AF4-03D1-3E4E-A4A6-2D5A5B7F909F}"/>
              </a:ext>
            </a:extLst>
          </p:cNvPr>
          <p:cNvSpPr>
            <a:spLocks noGrp="1"/>
          </p:cNvSpPr>
          <p:nvPr>
            <p:ph idx="1"/>
          </p:nvPr>
        </p:nvSpPr>
        <p:spPr/>
        <p:txBody>
          <a:bodyPr/>
          <a:lstStyle/>
          <a:p>
            <a:endParaRPr lang="en-US"/>
          </a:p>
        </p:txBody>
      </p:sp>
      <p:pic>
        <p:nvPicPr>
          <p:cNvPr id="9" name="Content Placeholder 3" descr="Graphical user interface, text, application&#10;&#10;Description automatically generated">
            <a:extLst>
              <a:ext uri="{FF2B5EF4-FFF2-40B4-BE49-F238E27FC236}">
                <a16:creationId xmlns:a16="http://schemas.microsoft.com/office/drawing/2014/main" id="{ECA61EDE-EB4F-0A4B-8284-E59B81E50A50}"/>
              </a:ext>
            </a:extLst>
          </p:cNvPr>
          <p:cNvPicPr>
            <a:picLocks noChangeAspect="1"/>
          </p:cNvPicPr>
          <p:nvPr/>
        </p:nvPicPr>
        <p:blipFill>
          <a:blip r:embed="rId2"/>
          <a:stretch>
            <a:fillRect/>
          </a:stretch>
        </p:blipFill>
        <p:spPr>
          <a:xfrm>
            <a:off x="2495097" y="1839353"/>
            <a:ext cx="7198758" cy="5021134"/>
          </a:xfrm>
          <a:prstGeom prst="rect">
            <a:avLst/>
          </a:prstGeom>
        </p:spPr>
      </p:pic>
    </p:spTree>
    <p:extLst>
      <p:ext uri="{BB962C8B-B14F-4D97-AF65-F5344CB8AC3E}">
        <p14:creationId xmlns:p14="http://schemas.microsoft.com/office/powerpoint/2010/main" val="1227386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aphical user interface, application, Word&#10;&#10;Description automatically generated">
            <a:extLst>
              <a:ext uri="{FF2B5EF4-FFF2-40B4-BE49-F238E27FC236}">
                <a16:creationId xmlns:a16="http://schemas.microsoft.com/office/drawing/2014/main" id="{010FAD91-2D27-5D45-9215-0990F4E4C3D7}"/>
              </a:ext>
            </a:extLst>
          </p:cNvPr>
          <p:cNvPicPr>
            <a:picLocks noGrp="1" noChangeAspect="1"/>
          </p:cNvPicPr>
          <p:nvPr>
            <p:ph idx="1"/>
          </p:nvPr>
        </p:nvPicPr>
        <p:blipFill>
          <a:blip r:embed="rId2"/>
          <a:stretch>
            <a:fillRect/>
          </a:stretch>
        </p:blipFill>
        <p:spPr>
          <a:xfrm>
            <a:off x="3092729" y="643466"/>
            <a:ext cx="6006541" cy="5571067"/>
          </a:xfrm>
          <a:prstGeom prst="rect">
            <a:avLst/>
          </a:prstGeom>
        </p:spPr>
      </p:pic>
    </p:spTree>
    <p:extLst>
      <p:ext uri="{BB962C8B-B14F-4D97-AF65-F5344CB8AC3E}">
        <p14:creationId xmlns:p14="http://schemas.microsoft.com/office/powerpoint/2010/main" val="1884035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Graphical user interface, application&#10;&#10;Description automatically generated">
            <a:extLst>
              <a:ext uri="{FF2B5EF4-FFF2-40B4-BE49-F238E27FC236}">
                <a16:creationId xmlns:a16="http://schemas.microsoft.com/office/drawing/2014/main" id="{4AADFDB5-136D-F140-B9E0-E4483A57F323}"/>
              </a:ext>
            </a:extLst>
          </p:cNvPr>
          <p:cNvPicPr>
            <a:picLocks noGrp="1" noChangeAspect="1"/>
          </p:cNvPicPr>
          <p:nvPr>
            <p:ph idx="1"/>
          </p:nvPr>
        </p:nvPicPr>
        <p:blipFill>
          <a:blip r:embed="rId2"/>
          <a:stretch>
            <a:fillRect/>
          </a:stretch>
        </p:blipFill>
        <p:spPr>
          <a:xfrm>
            <a:off x="2760032" y="643466"/>
            <a:ext cx="6671936" cy="5571067"/>
          </a:xfrm>
          <a:prstGeom prst="rect">
            <a:avLst/>
          </a:prstGeom>
        </p:spPr>
      </p:pic>
    </p:spTree>
    <p:extLst>
      <p:ext uri="{BB962C8B-B14F-4D97-AF65-F5344CB8AC3E}">
        <p14:creationId xmlns:p14="http://schemas.microsoft.com/office/powerpoint/2010/main" val="2358429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Graphical user interface, text, application, email&#10;&#10;Description automatically generated">
            <a:extLst>
              <a:ext uri="{FF2B5EF4-FFF2-40B4-BE49-F238E27FC236}">
                <a16:creationId xmlns:a16="http://schemas.microsoft.com/office/drawing/2014/main" id="{C4603FAA-230B-D246-9175-47D458CE35E9}"/>
              </a:ext>
            </a:extLst>
          </p:cNvPr>
          <p:cNvPicPr>
            <a:picLocks noGrp="1" noChangeAspect="1"/>
          </p:cNvPicPr>
          <p:nvPr>
            <p:ph idx="1"/>
          </p:nvPr>
        </p:nvPicPr>
        <p:blipFill>
          <a:blip r:embed="rId2"/>
          <a:stretch>
            <a:fillRect/>
          </a:stretch>
        </p:blipFill>
        <p:spPr>
          <a:xfrm>
            <a:off x="2144889" y="643466"/>
            <a:ext cx="7902222" cy="5571067"/>
          </a:xfrm>
          <a:prstGeom prst="rect">
            <a:avLst/>
          </a:prstGeom>
        </p:spPr>
      </p:pic>
    </p:spTree>
    <p:extLst>
      <p:ext uri="{BB962C8B-B14F-4D97-AF65-F5344CB8AC3E}">
        <p14:creationId xmlns:p14="http://schemas.microsoft.com/office/powerpoint/2010/main" val="2124487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F1FD9DF7-B9B1-2D4C-AE68-63A0DF9064F7}"/>
              </a:ext>
            </a:extLst>
          </p:cNvPr>
          <p:cNvPicPr>
            <a:picLocks noGrp="1" noChangeAspect="1"/>
          </p:cNvPicPr>
          <p:nvPr>
            <p:ph idx="1"/>
          </p:nvPr>
        </p:nvPicPr>
        <p:blipFill>
          <a:blip r:embed="rId2"/>
          <a:stretch>
            <a:fillRect/>
          </a:stretch>
        </p:blipFill>
        <p:spPr>
          <a:xfrm>
            <a:off x="643467" y="729996"/>
            <a:ext cx="10905066" cy="5398007"/>
          </a:xfrm>
          <a:prstGeom prst="rect">
            <a:avLst/>
          </a:prstGeom>
        </p:spPr>
      </p:pic>
    </p:spTree>
    <p:extLst>
      <p:ext uri="{BB962C8B-B14F-4D97-AF65-F5344CB8AC3E}">
        <p14:creationId xmlns:p14="http://schemas.microsoft.com/office/powerpoint/2010/main" val="2750267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B68F58-3EB8-6C49-B985-BB83447BDDF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Why?</a:t>
            </a:r>
          </a:p>
        </p:txBody>
      </p:sp>
      <p:sp>
        <p:nvSpPr>
          <p:cNvPr id="1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The boiling frog is a fable describing a frog being slowly boiled alive.  The premise is that if ... | Boiling frog, Abuse survivor, Fables">
            <a:extLst>
              <a:ext uri="{FF2B5EF4-FFF2-40B4-BE49-F238E27FC236}">
                <a16:creationId xmlns:a16="http://schemas.microsoft.com/office/drawing/2014/main" id="{23CCBF37-28F5-6648-B9BB-26567D361B3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486400" y="640080"/>
            <a:ext cx="5550408" cy="555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406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26A49D7-38BE-F54D-A62D-DDA4119A04A5}"/>
              </a:ext>
            </a:extLst>
          </p:cNvPr>
          <p:cNvPicPr>
            <a:picLocks noChangeAspect="1"/>
          </p:cNvPicPr>
          <p:nvPr/>
        </p:nvPicPr>
        <p:blipFill>
          <a:blip r:embed="rId2"/>
          <a:stretch>
            <a:fillRect/>
          </a:stretch>
        </p:blipFill>
        <p:spPr>
          <a:xfrm>
            <a:off x="1560513" y="818356"/>
            <a:ext cx="8813800" cy="3035300"/>
          </a:xfrm>
          <a:prstGeom prst="rect">
            <a:avLst/>
          </a:prstGeom>
        </p:spPr>
      </p:pic>
      <p:pic>
        <p:nvPicPr>
          <p:cNvPr id="11" name="Picture 10" descr="Text&#10;&#10;Description automatically generated">
            <a:extLst>
              <a:ext uri="{FF2B5EF4-FFF2-40B4-BE49-F238E27FC236}">
                <a16:creationId xmlns:a16="http://schemas.microsoft.com/office/drawing/2014/main" id="{5329A0FA-8A81-FD42-BC96-BD59FFE0B018}"/>
              </a:ext>
            </a:extLst>
          </p:cNvPr>
          <p:cNvPicPr>
            <a:picLocks noChangeAspect="1"/>
          </p:cNvPicPr>
          <p:nvPr/>
        </p:nvPicPr>
        <p:blipFill>
          <a:blip r:embed="rId3"/>
          <a:stretch>
            <a:fillRect/>
          </a:stretch>
        </p:blipFill>
        <p:spPr>
          <a:xfrm>
            <a:off x="1439863" y="3853656"/>
            <a:ext cx="9626600" cy="2336800"/>
          </a:xfrm>
          <a:prstGeom prst="rect">
            <a:avLst/>
          </a:prstGeom>
        </p:spPr>
      </p:pic>
    </p:spTree>
    <p:extLst>
      <p:ext uri="{BB962C8B-B14F-4D97-AF65-F5344CB8AC3E}">
        <p14:creationId xmlns:p14="http://schemas.microsoft.com/office/powerpoint/2010/main" val="604937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19ACB-6F1F-7943-BFF0-C59ED0B552CA}"/>
              </a:ext>
            </a:extLst>
          </p:cNvPr>
          <p:cNvSpPr>
            <a:spLocks noGrp="1"/>
          </p:cNvSpPr>
          <p:nvPr>
            <p:ph type="title"/>
          </p:nvPr>
        </p:nvSpPr>
        <p:spPr>
          <a:xfrm>
            <a:off x="4965430" y="629268"/>
            <a:ext cx="6586491" cy="1286160"/>
          </a:xfrm>
        </p:spPr>
        <p:txBody>
          <a:bodyPr anchor="b">
            <a:normAutofit/>
          </a:bodyPr>
          <a:lstStyle/>
          <a:p>
            <a:r>
              <a:rPr lang="en-US" dirty="0"/>
              <a:t>The tip of the iceberg</a:t>
            </a:r>
          </a:p>
        </p:txBody>
      </p:sp>
      <p:sp>
        <p:nvSpPr>
          <p:cNvPr id="3" name="Content Placeholder 2">
            <a:extLst>
              <a:ext uri="{FF2B5EF4-FFF2-40B4-BE49-F238E27FC236}">
                <a16:creationId xmlns:a16="http://schemas.microsoft.com/office/drawing/2014/main" id="{CE4DB164-26FA-3F42-8176-42DA306E87C4}"/>
              </a:ext>
            </a:extLst>
          </p:cNvPr>
          <p:cNvSpPr>
            <a:spLocks noGrp="1"/>
          </p:cNvSpPr>
          <p:nvPr>
            <p:ph idx="1"/>
          </p:nvPr>
        </p:nvSpPr>
        <p:spPr>
          <a:xfrm>
            <a:off x="4965431" y="2438400"/>
            <a:ext cx="6586489" cy="3785419"/>
          </a:xfrm>
        </p:spPr>
        <p:txBody>
          <a:bodyPr>
            <a:normAutofit/>
          </a:bodyPr>
          <a:lstStyle/>
          <a:p>
            <a:r>
              <a:rPr lang="en-US" sz="2000" dirty="0"/>
              <a:t>What underlies an environment where potentially a dozen predators feel comfortable harming children?</a:t>
            </a:r>
          </a:p>
          <a:p>
            <a:pPr lvl="1"/>
            <a:r>
              <a:rPr lang="en-US" sz="1600" dirty="0"/>
              <a:t>Knowledge of prior inappropriate behavior gone unaddressed</a:t>
            </a:r>
          </a:p>
          <a:p>
            <a:pPr lvl="1"/>
            <a:r>
              <a:rPr lang="en-US" sz="1600" dirty="0"/>
              <a:t>Inappropriate behavior becoming the norm</a:t>
            </a:r>
          </a:p>
          <a:p>
            <a:pPr lvl="1"/>
            <a:r>
              <a:rPr lang="en-US" sz="1600" dirty="0"/>
              <a:t>Confusion about what is vs. is not appropriate</a:t>
            </a:r>
          </a:p>
          <a:p>
            <a:pPr lvl="1"/>
            <a:r>
              <a:rPr lang="en-US" sz="1600" dirty="0"/>
              <a:t>Feeling that you won’t be believed</a:t>
            </a:r>
          </a:p>
          <a:p>
            <a:pPr lvl="1"/>
            <a:r>
              <a:rPr lang="en-US" sz="1600" dirty="0"/>
              <a:t>Fear of retaliation</a:t>
            </a:r>
          </a:p>
          <a:p>
            <a:pPr lvl="1"/>
            <a:r>
              <a:rPr lang="en-US" sz="1600" dirty="0"/>
              <a:t>Internalized rape culture (ex. It must have been my fault, </a:t>
            </a:r>
            <a:r>
              <a:rPr lang="en-US" sz="1600" dirty="0" err="1"/>
              <a:t>etc</a:t>
            </a:r>
            <a:r>
              <a:rPr lang="en-US" sz="1600" dirty="0"/>
              <a:t>)</a:t>
            </a:r>
          </a:p>
          <a:p>
            <a:pPr lvl="1"/>
            <a:r>
              <a:rPr lang="en-US" sz="1600" dirty="0"/>
              <a:t>Indicators that rape culture is accepted (</a:t>
            </a:r>
            <a:r>
              <a:rPr lang="en-US" sz="1600" dirty="0" err="1"/>
              <a:t>ie</a:t>
            </a:r>
            <a:r>
              <a:rPr lang="en-US" sz="1600" dirty="0"/>
              <a:t>, sexist jokes, unwelcome non-sexual touching)</a:t>
            </a:r>
          </a:p>
        </p:txBody>
      </p:sp>
      <p:pic>
        <p:nvPicPr>
          <p:cNvPr id="6146" name="Picture 2" descr="Are You Building an Iceberg?. When New Story first started in Nov. of… | by  Matthew Marshall | Medium">
            <a:extLst>
              <a:ext uri="{FF2B5EF4-FFF2-40B4-BE49-F238E27FC236}">
                <a16:creationId xmlns:a16="http://schemas.microsoft.com/office/drawing/2014/main" id="{AEA10B14-F2D1-A045-8AAE-17F13B4F7D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66" r="11641" b="-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6148"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16E0F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2137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6838B170-2653-164D-821E-970FE5BD4A7A}"/>
              </a:ext>
            </a:extLst>
          </p:cNvPr>
          <p:cNvPicPr>
            <a:picLocks noChangeAspect="1"/>
          </p:cNvPicPr>
          <p:nvPr/>
        </p:nvPicPr>
        <p:blipFill>
          <a:blip r:embed="rId2"/>
          <a:stretch>
            <a:fillRect/>
          </a:stretch>
        </p:blipFill>
        <p:spPr>
          <a:xfrm>
            <a:off x="1797049" y="476162"/>
            <a:ext cx="9275763" cy="5905676"/>
          </a:xfrm>
          <a:prstGeom prst="rect">
            <a:avLst/>
          </a:prstGeom>
        </p:spPr>
      </p:pic>
    </p:spTree>
    <p:extLst>
      <p:ext uri="{BB962C8B-B14F-4D97-AF65-F5344CB8AC3E}">
        <p14:creationId xmlns:p14="http://schemas.microsoft.com/office/powerpoint/2010/main" val="589146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3" name="Group 7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74" name="Freeform: Shape 7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Rectangle 7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A brief history of #MeToo movement">
            <a:extLst>
              <a:ext uri="{FF2B5EF4-FFF2-40B4-BE49-F238E27FC236}">
                <a16:creationId xmlns:a16="http://schemas.microsoft.com/office/drawing/2014/main" id="{FE758C5E-33EA-4940-A4A5-75208DE9E8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809236" y="643467"/>
            <a:ext cx="6573528"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519F8C-958B-454B-AAA1-E8BBECA0EB7D}"/>
              </a:ext>
            </a:extLst>
          </p:cNvPr>
          <p:cNvSpPr txBox="1"/>
          <p:nvPr/>
        </p:nvSpPr>
        <p:spPr>
          <a:xfrm>
            <a:off x="186593" y="4947189"/>
            <a:ext cx="1606247" cy="923330"/>
          </a:xfrm>
          <a:prstGeom prst="rect">
            <a:avLst/>
          </a:prstGeom>
          <a:noFill/>
        </p:spPr>
        <p:txBody>
          <a:bodyPr wrap="square" rtlCol="0">
            <a:spAutoFit/>
          </a:bodyPr>
          <a:lstStyle/>
          <a:p>
            <a:pPr algn="ctr"/>
            <a:r>
              <a:rPr lang="en-US" dirty="0"/>
              <a:t>Current BHS seniors were in 8</a:t>
            </a:r>
            <a:r>
              <a:rPr lang="en-US" baseline="30000" dirty="0"/>
              <a:t>th</a:t>
            </a:r>
            <a:r>
              <a:rPr lang="en-US" dirty="0"/>
              <a:t> grade.</a:t>
            </a:r>
          </a:p>
        </p:txBody>
      </p:sp>
      <p:sp>
        <p:nvSpPr>
          <p:cNvPr id="5" name="Right Arrow 4">
            <a:extLst>
              <a:ext uri="{FF2B5EF4-FFF2-40B4-BE49-F238E27FC236}">
                <a16:creationId xmlns:a16="http://schemas.microsoft.com/office/drawing/2014/main" id="{36B7F242-D561-6B4E-9174-FB36064A20C9}"/>
              </a:ext>
            </a:extLst>
          </p:cNvPr>
          <p:cNvSpPr/>
          <p:nvPr/>
        </p:nvSpPr>
        <p:spPr>
          <a:xfrm>
            <a:off x="1792840" y="5109183"/>
            <a:ext cx="916755" cy="5993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0607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10;&#10;Description automatically generated">
            <a:extLst>
              <a:ext uri="{FF2B5EF4-FFF2-40B4-BE49-F238E27FC236}">
                <a16:creationId xmlns:a16="http://schemas.microsoft.com/office/drawing/2014/main" id="{513680D4-AC3B-244E-9D16-3C4BF3824190}"/>
              </a:ext>
            </a:extLst>
          </p:cNvPr>
          <p:cNvPicPr>
            <a:picLocks noGrp="1" noChangeAspect="1"/>
          </p:cNvPicPr>
          <p:nvPr>
            <p:ph idx="1"/>
          </p:nvPr>
        </p:nvPicPr>
        <p:blipFill>
          <a:blip r:embed="rId2"/>
          <a:stretch>
            <a:fillRect/>
          </a:stretch>
        </p:blipFill>
        <p:spPr>
          <a:xfrm>
            <a:off x="680836" y="991790"/>
            <a:ext cx="11047614" cy="4874419"/>
          </a:xfrm>
        </p:spPr>
      </p:pic>
    </p:spTree>
    <p:extLst>
      <p:ext uri="{BB962C8B-B14F-4D97-AF65-F5344CB8AC3E}">
        <p14:creationId xmlns:p14="http://schemas.microsoft.com/office/powerpoint/2010/main" val="3777620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8733-C424-474F-9313-A9BFD32A4B2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168E98-1760-4E4E-BE3B-CBB2E8F1643B}"/>
              </a:ext>
            </a:extLst>
          </p:cNvPr>
          <p:cNvSpPr>
            <a:spLocks noGrp="1"/>
          </p:cNvSpPr>
          <p:nvPr>
            <p:ph idx="1"/>
          </p:nvPr>
        </p:nvSpPr>
        <p:spPr/>
        <p:txBody>
          <a:bodyPr/>
          <a:lstStyle/>
          <a:p>
            <a:endParaRPr lang="en-US"/>
          </a:p>
        </p:txBody>
      </p:sp>
      <p:pic>
        <p:nvPicPr>
          <p:cNvPr id="8194" name="Picture 2" descr="Women reveal why they hate #MeToo movement | Daily Mail Online">
            <a:extLst>
              <a:ext uri="{FF2B5EF4-FFF2-40B4-BE49-F238E27FC236}">
                <a16:creationId xmlns:a16="http://schemas.microsoft.com/office/drawing/2014/main" id="{3B92F61A-A5DE-B54A-BC5E-9286DDAD89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8" y="368555"/>
            <a:ext cx="10196512" cy="6124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019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My research and blogging about Rape, Rape Culture, and Injustice.">
            <a:extLst>
              <a:ext uri="{FF2B5EF4-FFF2-40B4-BE49-F238E27FC236}">
                <a16:creationId xmlns:a16="http://schemas.microsoft.com/office/drawing/2014/main" id="{C41DBA4F-57BF-004D-8669-91EF74D6F02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781641"/>
            <a:ext cx="5294716" cy="5294716"/>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15" name="Picture 14" descr="This Is What We Mean By Rape Culture">
            <a:extLst>
              <a:ext uri="{FF2B5EF4-FFF2-40B4-BE49-F238E27FC236}">
                <a16:creationId xmlns:a16="http://schemas.microsoft.com/office/drawing/2014/main" id="{F74858D3-36DC-3147-A2DF-B012E0A7D55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3817" y="781642"/>
            <a:ext cx="5294715" cy="5294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834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3">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15">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7" name="Freeform: Shape 16">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7">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1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21">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Text&#10;&#10;Description automatically generated">
            <a:extLst>
              <a:ext uri="{FF2B5EF4-FFF2-40B4-BE49-F238E27FC236}">
                <a16:creationId xmlns:a16="http://schemas.microsoft.com/office/drawing/2014/main" id="{2174C564-E415-F241-BF84-957A5BFC3538}"/>
              </a:ext>
            </a:extLst>
          </p:cNvPr>
          <p:cNvPicPr>
            <a:picLocks noGrp="1" noChangeAspect="1"/>
          </p:cNvPicPr>
          <p:nvPr>
            <p:ph idx="1"/>
          </p:nvPr>
        </p:nvPicPr>
        <p:blipFill>
          <a:blip r:embed="rId2"/>
          <a:stretch>
            <a:fillRect/>
          </a:stretch>
        </p:blipFill>
        <p:spPr>
          <a:xfrm>
            <a:off x="643467" y="1943184"/>
            <a:ext cx="10905066" cy="2971631"/>
          </a:xfrm>
          <a:prstGeom prst="rect">
            <a:avLst/>
          </a:prstGeom>
          <a:ln>
            <a:noFill/>
          </a:ln>
        </p:spPr>
      </p:pic>
    </p:spTree>
    <p:extLst>
      <p:ext uri="{BB962C8B-B14F-4D97-AF65-F5344CB8AC3E}">
        <p14:creationId xmlns:p14="http://schemas.microsoft.com/office/powerpoint/2010/main" val="3118699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77"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What Nail Polish &amp;amp; Nude Photo Leaks Have in Common – Part 3 | Pacific Wave  Jiu-jitsu">
            <a:extLst>
              <a:ext uri="{FF2B5EF4-FFF2-40B4-BE49-F238E27FC236}">
                <a16:creationId xmlns:a16="http://schemas.microsoft.com/office/drawing/2014/main" id="{1163FC62-FC2A-0E47-BC9D-DECEDD43B3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832580" y="306765"/>
            <a:ext cx="4526839" cy="617998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347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7" name="Group 76">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78" name="Freeform: Shape 77">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 name="Rectangle 8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Isosceles Triangle 82">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omputer&#10;&#10;Description automatically generated with medium confidence">
            <a:extLst>
              <a:ext uri="{FF2B5EF4-FFF2-40B4-BE49-F238E27FC236}">
                <a16:creationId xmlns:a16="http://schemas.microsoft.com/office/drawing/2014/main" id="{0DED1D26-6C06-AD44-8EEC-8F5CBD1206A1}"/>
              </a:ext>
            </a:extLst>
          </p:cNvPr>
          <p:cNvPicPr>
            <a:picLocks noChangeAspect="1"/>
          </p:cNvPicPr>
          <p:nvPr/>
        </p:nvPicPr>
        <p:blipFill>
          <a:blip r:embed="rId2"/>
          <a:stretch>
            <a:fillRect/>
          </a:stretch>
        </p:blipFill>
        <p:spPr>
          <a:xfrm>
            <a:off x="643467" y="2024972"/>
            <a:ext cx="10905066" cy="2808055"/>
          </a:xfrm>
          <a:prstGeom prst="rect">
            <a:avLst/>
          </a:prstGeom>
          <a:ln>
            <a:noFill/>
          </a:ln>
        </p:spPr>
      </p:pic>
      <p:pic>
        <p:nvPicPr>
          <p:cNvPr id="6" name="Picture 5" descr="A picture containing text, furniture&#10;&#10;Description automatically generated">
            <a:extLst>
              <a:ext uri="{FF2B5EF4-FFF2-40B4-BE49-F238E27FC236}">
                <a16:creationId xmlns:a16="http://schemas.microsoft.com/office/drawing/2014/main" id="{B35DC9C4-1B56-2E47-B182-205B7CD62A8E}"/>
              </a:ext>
            </a:extLst>
          </p:cNvPr>
          <p:cNvPicPr>
            <a:picLocks noChangeAspect="1"/>
          </p:cNvPicPr>
          <p:nvPr/>
        </p:nvPicPr>
        <p:blipFill>
          <a:blip r:embed="rId3"/>
          <a:stretch>
            <a:fillRect/>
          </a:stretch>
        </p:blipFill>
        <p:spPr>
          <a:xfrm>
            <a:off x="295103" y="285749"/>
            <a:ext cx="11696700" cy="6286500"/>
          </a:xfrm>
          <a:prstGeom prst="rect">
            <a:avLst/>
          </a:prstGeom>
        </p:spPr>
      </p:pic>
    </p:spTree>
    <p:extLst>
      <p:ext uri="{BB962C8B-B14F-4D97-AF65-F5344CB8AC3E}">
        <p14:creationId xmlns:p14="http://schemas.microsoft.com/office/powerpoint/2010/main" val="263523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5648</TotalTime>
  <Words>487</Words>
  <Application>Microsoft Macintosh PowerPoint</Application>
  <PresentationFormat>Widescreen</PresentationFormat>
  <Paragraphs>37</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Submitting a AG report:  who, what, how, and why</vt:lpstr>
      <vt:lpstr>What is the scope of the investigation?</vt:lpstr>
      <vt:lpstr>Who?</vt:lpstr>
      <vt:lpstr>PowerPoint Presentation</vt:lpstr>
      <vt:lpstr>What?</vt:lpstr>
      <vt:lpstr>How?</vt:lpstr>
      <vt:lpstr>PowerPoint Presentation</vt:lpstr>
      <vt:lpstr>PowerPoint Presentation</vt:lpstr>
      <vt:lpstr>PowerPoint Presentation</vt:lpstr>
      <vt:lpstr>PowerPoint Presentation</vt:lpstr>
      <vt:lpstr>Why?</vt:lpstr>
      <vt:lpstr>PowerPoint Presentation</vt:lpstr>
      <vt:lpstr>The tip of the iceberg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Submitting a AG report:  who, what, how, and why</dc:title>
  <dc:creator>Rohl,Brittany Y</dc:creator>
  <cp:lastModifiedBy>Rohl,Brittany Y</cp:lastModifiedBy>
  <cp:revision>2</cp:revision>
  <dcterms:created xsi:type="dcterms:W3CDTF">2022-01-20T20:04:01Z</dcterms:created>
  <dcterms:modified xsi:type="dcterms:W3CDTF">2022-01-24T18:12:52Z</dcterms:modified>
</cp:coreProperties>
</file>